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2"/>
    <p:sldId id="314" r:id="rId3"/>
    <p:sldId id="313" r:id="rId4"/>
    <p:sldId id="295" r:id="rId5"/>
    <p:sldId id="291" r:id="rId6"/>
  </p:sldIdLst>
  <p:sldSz cx="12192000" cy="6858000"/>
  <p:notesSz cx="9940925" cy="68087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396B"/>
    <a:srgbClr val="269204"/>
    <a:srgbClr val="1B6903"/>
    <a:srgbClr val="38443F"/>
    <a:srgbClr val="F12B38"/>
    <a:srgbClr val="9D9D9F"/>
    <a:srgbClr val="A2A2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056" autoAdjust="0"/>
  </p:normalViewPr>
  <p:slideViewPr>
    <p:cSldViewPr>
      <p:cViewPr varScale="1">
        <p:scale>
          <a:sx n="116" d="100"/>
          <a:sy n="116" d="100"/>
        </p:scale>
        <p:origin x="354" y="96"/>
      </p:cViewPr>
      <p:guideLst>
        <p:guide orient="horz" pos="288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&#1057;&#1074;&#1077;&#1076;&#1077;&#1085;&#1080;&#1103;%20&#1086;%20&#1076;&#1077;&#1090;&#1072;&#1083;&#1080;&#1079;&#1072;&#1094;&#1080;&#1080;%20&#1080;%20(&#1080;&#1083;&#1080;)%20&#1087;&#1077;&#1088;&#1077;&#1088;&#1072;&#1089;&#1087;&#1088;&#1077;&#1076;&#1077;&#1083;&#1077;&#1085;&#1080;&#1080;%20&#1094;&#1077;&#1083;&#1077;&#1074;&#1086;&#1081;%20&#1082;&#1074;&#1086;&#1090;&#1099;%20&#1085;&#1072;%20202526%20&#1091;&#1095;&#1077;&#1073;&#1085;&#1099;&#1081;%20&#1075;&#1086;&#1076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&#1057;&#1074;&#1077;&#1076;&#1077;&#1085;&#1080;&#1103;%20&#1086;%20&#1076;&#1077;&#1090;&#1072;&#1083;&#1080;&#1079;&#1072;&#1094;&#1080;&#1080;%20&#1080;%20(&#1080;&#1083;&#1080;)%20&#1087;&#1077;&#1088;&#1077;&#1088;&#1072;&#1089;&#1087;&#1088;&#1077;&#1076;&#1077;&#1083;&#1077;&#1085;&#1080;&#1080;%20&#1094;&#1077;&#1083;&#1077;&#1074;&#1086;&#1081;%20&#1082;&#1074;&#1086;&#1090;&#1099;%20&#1085;&#1072;%20202526%20&#1091;&#1095;&#1077;&#1073;&#1085;&#1099;&#1081;%20&#1075;&#1086;&#1076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'[Сведения о детализации и (или) перераспределении целевой квоты на 202526 учебный год.xlsx]Лист1'!$B$17</c:f>
              <c:strCache>
                <c:ptCount val="1"/>
                <c:pt idx="0">
                  <c:v>2023 год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'[Сведения о детализации и (или) перераспределении целевой квоты на 202526 учебный год.xlsx]Лист1'!$A$18:$A$21</c:f>
              <c:strCache>
                <c:ptCount val="4"/>
                <c:pt idx="0">
                  <c:v>Машиностроение </c:v>
                </c:pt>
                <c:pt idx="1">
                  <c:v>Электротехника и электроэнергетика</c:v>
                </c:pt>
                <c:pt idx="2">
                  <c:v>Информатика и вычислительная техника</c:v>
                </c:pt>
                <c:pt idx="3">
                  <c:v>Горное дело и геология</c:v>
                </c:pt>
              </c:strCache>
            </c:strRef>
          </c:cat>
          <c:val>
            <c:numRef>
              <c:f>'[Сведения о детализации и (или) перераспределении целевой квоты на 202526 учебный год.xlsx]Лист1'!$B$18:$B$21</c:f>
              <c:numCache>
                <c:formatCode>0.00</c:formatCode>
                <c:ptCount val="4"/>
                <c:pt idx="0">
                  <c:v>18.181818181818183</c:v>
                </c:pt>
                <c:pt idx="1">
                  <c:v>9.0909090909090917</c:v>
                </c:pt>
                <c:pt idx="2">
                  <c:v>9.0909090909090917</c:v>
                </c:pt>
                <c:pt idx="3">
                  <c:v>63.636363636363633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80-4AB5-B865-182FE77D5739}"/>
            </c:ext>
          </c:extLst>
        </c:ser>
        <c:ser>
          <c:idx val="1"/>
          <c:order val="1"/>
          <c:tx>
            <c:strRef>
              <c:f>'[Сведения о детализации и (или) перераспределении целевой квоты на 202526 учебный год.xlsx]Лист1'!$C$17</c:f>
              <c:strCache>
                <c:ptCount val="1"/>
                <c:pt idx="0">
                  <c:v>2025 год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'[Сведения о детализации и (или) перераспределении целевой квоты на 202526 учебный год.xlsx]Лист1'!$A$18:$A$21</c:f>
              <c:strCache>
                <c:ptCount val="4"/>
                <c:pt idx="0">
                  <c:v>Машиностроение </c:v>
                </c:pt>
                <c:pt idx="1">
                  <c:v>Электротехника и электроэнергетика</c:v>
                </c:pt>
                <c:pt idx="2">
                  <c:v>Информатика и вычислительная техника</c:v>
                </c:pt>
                <c:pt idx="3">
                  <c:v>Горное дело и геология</c:v>
                </c:pt>
              </c:strCache>
            </c:strRef>
          </c:cat>
          <c:val>
            <c:numRef>
              <c:f>'[Сведения о детализации и (или) перераспределении целевой квоты на 202526 учебный год.xlsx]Лист1'!$C$18:$C$21</c:f>
              <c:numCache>
                <c:formatCode>0.00</c:formatCode>
                <c:ptCount val="4"/>
                <c:pt idx="0">
                  <c:v>21.649484536082475</c:v>
                </c:pt>
                <c:pt idx="1">
                  <c:v>15.463917525773196</c:v>
                </c:pt>
                <c:pt idx="2">
                  <c:v>7.216494845360824</c:v>
                </c:pt>
                <c:pt idx="3">
                  <c:v>55.670103092783506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80-4AB5-B865-182FE77D573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443726288"/>
        <c:axId val="443726704"/>
      </c:barChart>
      <c:catAx>
        <c:axId val="443726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3726704"/>
        <c:crosses val="autoZero"/>
        <c:auto val="1"/>
        <c:lblAlgn val="ctr"/>
        <c:lblOffset val="100"/>
        <c:noMultiLvlLbl val="0"/>
      </c:catAx>
      <c:valAx>
        <c:axId val="4437267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3726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'[Сведения о детализации и (или) перераспределении целевой квоты на 202526 учебный год.xlsx]Лист1'!$A$2</c:f>
              <c:strCache>
                <c:ptCount val="1"/>
                <c:pt idx="0">
                  <c:v>Выделено мест по целевой квоте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'[Сведения о детализации и (или) перераспределении целевой квоты на 202526 учебный год.xlsx]Лист1'!$B$1:$D$1</c:f>
              <c:strCache>
                <c:ptCount val="3"/>
                <c:pt idx="0">
                  <c:v>2023 год</c:v>
                </c:pt>
                <c:pt idx="1">
                  <c:v>2024 год</c:v>
                </c:pt>
                <c:pt idx="2">
                  <c:v>2025 год</c:v>
                </c:pt>
              </c:strCache>
            </c:strRef>
          </c:cat>
          <c:val>
            <c:numRef>
              <c:f>'[Сведения о детализации и (или) перераспределении целевой квоты на 202526 учебный год.xlsx]Лист1'!$B$2:$D$2</c:f>
              <c:numCache>
                <c:formatCode>General</c:formatCode>
                <c:ptCount val="3"/>
                <c:pt idx="0">
                  <c:v>76</c:v>
                </c:pt>
                <c:pt idx="1">
                  <c:v>122</c:v>
                </c:pt>
                <c:pt idx="2">
                  <c:v>134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8C-4A1D-A8A9-69B8B1DC1852}"/>
            </c:ext>
          </c:extLst>
        </c:ser>
        <c:ser>
          <c:idx val="1"/>
          <c:order val="1"/>
          <c:tx>
            <c:strRef>
              <c:f>'[Сведения о детализации и (или) перераспределении целевой квоты на 202526 учебный год.xlsx]Лист1'!$A$3</c:f>
              <c:strCache>
                <c:ptCount val="1"/>
                <c:pt idx="0">
                  <c:v>Детализировано мест в пределах целевой квоты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'[Сведения о детализации и (или) перераспределении целевой квоты на 202526 учебный год.xlsx]Лист1'!$B$1:$D$1</c:f>
              <c:strCache>
                <c:ptCount val="3"/>
                <c:pt idx="0">
                  <c:v>2023 год</c:v>
                </c:pt>
                <c:pt idx="1">
                  <c:v>2024 год</c:v>
                </c:pt>
                <c:pt idx="2">
                  <c:v>2025 год</c:v>
                </c:pt>
              </c:strCache>
            </c:strRef>
          </c:cat>
          <c:val>
            <c:numRef>
              <c:f>'[Сведения о детализации и (или) перераспределении целевой квоты на 202526 учебный год.xlsx]Лист1'!$B$3:$D$3</c:f>
              <c:numCache>
                <c:formatCode>General</c:formatCode>
                <c:ptCount val="3"/>
                <c:pt idx="0">
                  <c:v>4</c:v>
                </c:pt>
                <c:pt idx="1">
                  <c:v>8</c:v>
                </c:pt>
                <c:pt idx="2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8C-4A1D-A8A9-69B8B1DC1852}"/>
            </c:ext>
          </c:extLst>
        </c:ser>
        <c:ser>
          <c:idx val="2"/>
          <c:order val="2"/>
          <c:tx>
            <c:strRef>
              <c:f>'[Сведения о детализации и (или) перераспределении целевой квоты на 202526 учебный год.xlsx]Лист1'!$A$4</c:f>
              <c:strCache>
                <c:ptCount val="1"/>
                <c:pt idx="0">
                  <c:v>Зачислено в число студентов в пределах целевой квоты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'[Сведения о детализации и (или) перераспределении целевой квоты на 202526 учебный год.xlsx]Лист1'!$B$1:$D$1</c:f>
              <c:strCache>
                <c:ptCount val="3"/>
                <c:pt idx="0">
                  <c:v>2023 год</c:v>
                </c:pt>
                <c:pt idx="1">
                  <c:v>2024 год</c:v>
                </c:pt>
                <c:pt idx="2">
                  <c:v>2025 год</c:v>
                </c:pt>
              </c:strCache>
            </c:strRef>
          </c:cat>
          <c:val>
            <c:numRef>
              <c:f>'[Сведения о детализации и (или) перераспределении целевой квоты на 202526 учебный год.xlsx]Лист1'!$B$4:$D$4</c:f>
              <c:numCache>
                <c:formatCode>General</c:formatCode>
                <c:ptCount val="3"/>
                <c:pt idx="0">
                  <c:v>11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D8C-4A1D-A8A9-69B8B1DC185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545109856"/>
        <c:axId val="545108192"/>
      </c:barChart>
      <c:catAx>
        <c:axId val="54510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45108192"/>
        <c:crosses val="autoZero"/>
        <c:auto val="1"/>
        <c:lblAlgn val="ctr"/>
        <c:lblOffset val="100"/>
        <c:noMultiLvlLbl val="0"/>
      </c:catAx>
      <c:valAx>
        <c:axId val="5451081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4510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364309930008748"/>
          <c:y val="0.79934684903005038"/>
          <c:w val="0.77965824584426946"/>
          <c:h val="0.187857593844604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0066233331571808E-2"/>
          <c:y val="8.6071613064998095E-2"/>
          <c:w val="0.92874808434180622"/>
          <c:h val="0.84520106822546537"/>
        </c:manualLayout>
      </c:layout>
      <c:lineChart>
        <c:grouping val="standard"/>
        <c:varyColors val="0"/>
        <c:ser>
          <c:idx val="0"/>
          <c:order val="0"/>
          <c:tx>
            <c:strRef>
              <c:f>'Динамика по способу подачи'!$F$2</c:f>
              <c:strCache>
                <c:ptCount val="1"/>
                <c:pt idx="0">
                  <c:v>Лично</c:v>
                </c:pt>
              </c:strCache>
            </c:strRef>
          </c:tx>
          <c:spPr>
            <a:ln w="3810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7899910162236474E-2"/>
                  <c:y val="-2.96549677728993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684-4A6E-AF8B-853BDE973458}"/>
                </c:ext>
              </c:extLst>
            </c:dLbl>
            <c:dLbl>
              <c:idx val="1"/>
              <c:layout>
                <c:manualLayout>
                  <c:x val="-2.4751184625411756E-2"/>
                  <c:y val="-1.8249210937168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E684-4A6E-AF8B-853BDE973458}"/>
                </c:ext>
              </c:extLst>
            </c:dLbl>
            <c:dLbl>
              <c:idx val="2"/>
              <c:layout>
                <c:manualLayout>
                  <c:x val="-2.7899910162236433E-2"/>
                  <c:y val="-2.5092665038607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E684-4A6E-AF8B-853BDE9734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'Динамика по способу подачи'!$G$1:$I$1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'Динамика по способу подачи'!$G$2:$I$2</c:f>
              <c:numCache>
                <c:formatCode>0.0</c:formatCode>
                <c:ptCount val="3"/>
                <c:pt idx="0" formatCode="0.00">
                  <c:v>38.160725261216967</c:v>
                </c:pt>
                <c:pt idx="1">
                  <c:v>36.630059617194853</c:v>
                </c:pt>
                <c:pt idx="2" formatCode="0.00">
                  <c:v>36.250813191212536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684-4A6E-AF8B-853BDE973458}"/>
            </c:ext>
          </c:extLst>
        </c:ser>
        <c:ser>
          <c:idx val="1"/>
          <c:order val="1"/>
          <c:tx>
            <c:strRef>
              <c:f>'Динамика по способу подачи'!$F$3</c:f>
              <c:strCache>
                <c:ptCount val="1"/>
                <c:pt idx="0">
                  <c:v>Госуслуги (ССПВО)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1255614860223012E-2"/>
                  <c:y val="-2.96549677728993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E684-4A6E-AF8B-853BDE973458}"/>
                </c:ext>
              </c:extLst>
            </c:dLbl>
            <c:dLbl>
              <c:idx val="1"/>
              <c:layout>
                <c:manualLayout>
                  <c:x val="-2.0276911694762985E-2"/>
                  <c:y val="-2.73738164057532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6146576476598145E-2"/>
                      <c:h val="4.01141366003731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E684-4A6E-AF8B-853BDE973458}"/>
                </c:ext>
              </c:extLst>
            </c:dLbl>
            <c:dLbl>
              <c:idx val="2"/>
              <c:layout>
                <c:manualLayout>
                  <c:x val="-3.3492751325547396E-2"/>
                  <c:y val="-2.50926650386071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E684-4A6E-AF8B-853BDE9734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'Динамика по способу подачи'!$G$1:$I$1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'Динамика по способу подачи'!$G$3:$I$3</c:f>
              <c:numCache>
                <c:formatCode>0.0</c:formatCode>
                <c:ptCount val="3"/>
                <c:pt idx="0" formatCode="0.00">
                  <c:v>28.687768899815612</c:v>
                </c:pt>
                <c:pt idx="1">
                  <c:v>41.261374333228737</c:v>
                </c:pt>
                <c:pt idx="2" formatCode="0.00">
                  <c:v>42.801381173997896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684-4A6E-AF8B-853BDE973458}"/>
            </c:ext>
          </c:extLst>
        </c:ser>
        <c:ser>
          <c:idx val="2"/>
          <c:order val="2"/>
          <c:tx>
            <c:strRef>
              <c:f>'Динамика по способу подачи'!$F$4</c:f>
              <c:strCache>
                <c:ptCount val="1"/>
                <c:pt idx="0">
                  <c:v>Личный кабинет</c:v>
                </c:pt>
              </c:strCache>
            </c:strRef>
          </c:tx>
          <c:spPr>
            <a:ln w="381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7899910162236474E-2"/>
                  <c:y val="-3.19361191400454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E684-4A6E-AF8B-853BDE973458}"/>
                </c:ext>
              </c:extLst>
            </c:dLbl>
            <c:dLbl>
              <c:idx val="1"/>
              <c:layout>
                <c:manualLayout>
                  <c:x val="-2.4751184625411756E-2"/>
                  <c:y val="-3.87795732414838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E684-4A6E-AF8B-853BDE973458}"/>
                </c:ext>
              </c:extLst>
            </c:dLbl>
            <c:dLbl>
              <c:idx val="2"/>
              <c:layout>
                <c:manualLayout>
                  <c:x val="-2.7899910162236433E-2"/>
                  <c:y val="-2.96549677728993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E684-4A6E-AF8B-853BDE9734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'Динамика по способу подачи'!$G$1:$I$1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'Динамика по способу подачи'!$G$4:$I$4</c:f>
              <c:numCache>
                <c:formatCode>0.0</c:formatCode>
                <c:ptCount val="3"/>
                <c:pt idx="0" formatCode="0.00">
                  <c:v>33.028580208973572</c:v>
                </c:pt>
                <c:pt idx="1">
                  <c:v>22.108566049576403</c:v>
                </c:pt>
                <c:pt idx="2" formatCode="0.00">
                  <c:v>20.047039983986391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684-4A6E-AF8B-853BDE973458}"/>
            </c:ext>
          </c:extLst>
        </c:ser>
        <c:ser>
          <c:idx val="3"/>
          <c:order val="3"/>
          <c:tx>
            <c:strRef>
              <c:f>'Динамика по способу подачи'!$F$5</c:f>
              <c:strCache>
                <c:ptCount val="1"/>
                <c:pt idx="0">
                  <c:v>Почта</c:v>
                </c:pt>
              </c:strCache>
            </c:strRef>
          </c:tx>
          <c:spPr>
            <a:ln w="38100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4751184625411756E-2"/>
                  <c:y val="-2.73738164057532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684-4A6E-AF8B-853BDE973458}"/>
                </c:ext>
              </c:extLst>
            </c:dLbl>
            <c:dLbl>
              <c:idx val="1"/>
              <c:layout>
                <c:manualLayout>
                  <c:x val="-2.0483802779686096E-2"/>
                  <c:y val="-2.50926650386071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E684-4A6E-AF8B-853BDE973458}"/>
                </c:ext>
              </c:extLst>
            </c:dLbl>
            <c:dLbl>
              <c:idx val="2"/>
              <c:layout>
                <c:manualLayout>
                  <c:x val="-2.5869752858074115E-2"/>
                  <c:y val="-3.1936119140045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684-4A6E-AF8B-853BDE9734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'Динамика по способу подачи'!$G$1:$I$1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'Динамика по способу подачи'!$G$5:$I$5</c:f>
              <c:numCache>
                <c:formatCode>0.0</c:formatCode>
                <c:ptCount val="3"/>
                <c:pt idx="0" formatCode="0.00">
                  <c:v>0.1229256299938537</c:v>
                </c:pt>
                <c:pt idx="1">
                  <c:v>0</c:v>
                </c:pt>
                <c:pt idx="2" formatCode="0.00">
                  <c:v>0.90076565080318272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684-4A6E-AF8B-853BDE97345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63304735"/>
        <c:axId val="563302815"/>
      </c:lineChart>
      <c:catAx>
        <c:axId val="5633047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none" spc="0" normalizeH="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ru-RU"/>
          </a:p>
        </c:txPr>
        <c:crossAx val="563302815"/>
        <c:crosses val="autoZero"/>
        <c:auto val="1"/>
        <c:lblAlgn val="ctr"/>
        <c:lblOffset val="100"/>
        <c:noMultiLvlLbl val="0"/>
      </c:catAx>
      <c:valAx>
        <c:axId val="563302815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bg2">
                  <a:lumMod val="7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" sourceLinked="1"/>
        <c:majorTickMark val="none"/>
        <c:minorTickMark val="none"/>
        <c:tickLblPos val="nextTo"/>
        <c:crossAx val="5633047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7543289471366417"/>
          <c:y val="1.3686908202876621E-2"/>
          <c:w val="0.45472705173598266"/>
          <c:h val="6.95831995177609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4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</a:defRPr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16804" y="399288"/>
            <a:ext cx="10958390" cy="4673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66675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66675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16804" y="1601723"/>
            <a:ext cx="3899535" cy="4329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5/13/2025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66675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9"/>
                </a:lnTo>
                <a:lnTo>
                  <a:pt x="12192000" y="68579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32735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5/13/2025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66675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5/13/2025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66675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2473" y="2198115"/>
            <a:ext cx="10887052" cy="1193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3888" y="1980460"/>
            <a:ext cx="11022965" cy="39789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338975" y="6153403"/>
            <a:ext cx="261620" cy="2082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66675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1905000"/>
            <a:ext cx="10515600" cy="2896306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 algn="ctr">
              <a:lnSpc>
                <a:spcPts val="4390"/>
              </a:lnSpc>
              <a:spcBef>
                <a:spcPts val="585"/>
              </a:spcBef>
            </a:pPr>
            <a:r>
              <a:rPr lang="ru-RU" sz="4400" spc="40" dirty="0" smtClean="0">
                <a:solidFill>
                  <a:schemeClr val="accent1">
                    <a:lumMod val="75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Организация целевого обучения в 2025 году: направления подготовки, детализация целевой квоты</a:t>
            </a:r>
            <a:r>
              <a:rPr lang="ru-RU" sz="4400" spc="40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ru-RU" sz="4400" spc="40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endParaRPr sz="2400" b="0" spc="40" dirty="0">
              <a:solidFill>
                <a:schemeClr val="accent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1230" y="5181600"/>
            <a:ext cx="5367326" cy="145937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15"/>
              </a:spcBef>
            </a:pPr>
            <a:r>
              <a:rPr lang="ru-RU" sz="1600" spc="60" dirty="0">
                <a:solidFill>
                  <a:srgbClr val="2D396B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Докладчик</a:t>
            </a:r>
            <a:r>
              <a:rPr sz="1600" spc="60" dirty="0">
                <a:solidFill>
                  <a:srgbClr val="2D396B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:</a:t>
            </a:r>
            <a:r>
              <a:rPr lang="ru-RU" sz="1600" spc="60" dirty="0">
                <a:solidFill>
                  <a:srgbClr val="2D396B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 начальник управления профориентации, довузовского образования  и набора студентов УГГУ                                   О.В. Гензель</a:t>
            </a:r>
            <a:endParaRPr sz="1600" dirty="0">
              <a:solidFill>
                <a:srgbClr val="2D396B"/>
              </a:solidFill>
              <a:latin typeface="Verdana" panose="020B0604030504040204" pitchFamily="34" charset="0"/>
              <a:ea typeface="Verdana" panose="020B0604030504040204" pitchFamily="34" charset="0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600" dirty="0">
              <a:solidFill>
                <a:srgbClr val="2D396B"/>
              </a:solidFill>
              <a:latin typeface="Verdana" panose="020B0604030504040204" pitchFamily="34" charset="0"/>
              <a:ea typeface="Verdana" panose="020B0604030504040204" pitchFamily="34" charset="0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ru-RU" sz="1400" spc="35" dirty="0" smtClean="0">
                <a:solidFill>
                  <a:srgbClr val="2D396B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14</a:t>
            </a:r>
            <a:r>
              <a:rPr lang="ru-RU" sz="1400" spc="35" dirty="0" smtClean="0">
                <a:solidFill>
                  <a:srgbClr val="2D396B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 мая 2025 </a:t>
            </a:r>
            <a:r>
              <a:rPr lang="ru-RU" sz="1400" spc="35" dirty="0">
                <a:solidFill>
                  <a:srgbClr val="2D396B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г.</a:t>
            </a:r>
            <a:endParaRPr sz="1400" dirty="0">
              <a:solidFill>
                <a:srgbClr val="2D396B"/>
              </a:solidFill>
              <a:latin typeface="Verdana" panose="020B0604030504040204" pitchFamily="34" charset="0"/>
              <a:ea typeface="Verdana" panose="020B0604030504040204" pitchFamily="34" charset="0"/>
              <a:cs typeface="Tahoma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F84E3CB-0C9E-4337-B43D-767DB73CDDE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81000"/>
            <a:ext cx="3352800" cy="88317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9261" y="470761"/>
            <a:ext cx="2463139" cy="70365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1999" y="1161727"/>
            <a:ext cx="8357261" cy="921406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 algn="l"/>
            <a:r>
              <a:rPr lang="ru-RU" sz="2500" spc="40" dirty="0">
                <a:solidFill>
                  <a:schemeClr val="accent1">
                    <a:lumMod val="75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Статистика целевого </a:t>
            </a:r>
            <a:r>
              <a:rPr lang="ru-RU" sz="2500" spc="40" dirty="0" smtClean="0">
                <a:solidFill>
                  <a:schemeClr val="accent1">
                    <a:lumMod val="75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набора:</a:t>
            </a:r>
            <a:r>
              <a:rPr lang="ru-RU" sz="3000" spc="40" dirty="0" smtClean="0">
                <a:solidFill>
                  <a:schemeClr val="accent1">
                    <a:lumMod val="75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2500" spc="40" dirty="0" smtClean="0">
                <a:solidFill>
                  <a:schemeClr val="accent1">
                    <a:lumMod val="75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направления </a:t>
            </a:r>
            <a:r>
              <a:rPr lang="ru-RU" sz="2500" spc="40" dirty="0" smtClean="0">
                <a:solidFill>
                  <a:schemeClr val="accent1">
                    <a:lumMod val="75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подготовки, %</a:t>
            </a:r>
            <a:endParaRPr sz="2500" b="0" spc="40" dirty="0">
              <a:solidFill>
                <a:schemeClr val="accent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F84E3CB-0C9E-4337-B43D-767DB73CDDE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81000"/>
            <a:ext cx="3352800" cy="88317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9261" y="470761"/>
            <a:ext cx="2463139" cy="703654"/>
          </a:xfrm>
          <a:prstGeom prst="rect">
            <a:avLst/>
          </a:prstGeom>
        </p:spPr>
      </p:pic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5503612"/>
              </p:ext>
            </p:extLst>
          </p:nvPr>
        </p:nvGraphicFramePr>
        <p:xfrm>
          <a:off x="1219200" y="1975737"/>
          <a:ext cx="9220200" cy="4383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44844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599" y="1257999"/>
            <a:ext cx="8509661" cy="844462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 algn="l"/>
            <a:r>
              <a:rPr lang="ru-RU" sz="2500" spc="40" dirty="0" smtClean="0">
                <a:solidFill>
                  <a:schemeClr val="accent1">
                    <a:lumMod val="75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Статистика целевого набора: детализация целевой квоты, мест</a:t>
            </a:r>
            <a:endParaRPr sz="2500" b="0" spc="40" dirty="0">
              <a:solidFill>
                <a:schemeClr val="accent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F84E3CB-0C9E-4337-B43D-767DB73CDDE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81000"/>
            <a:ext cx="3352800" cy="88317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9261" y="470761"/>
            <a:ext cx="2463139" cy="703654"/>
          </a:xfrm>
          <a:prstGeom prst="rect">
            <a:avLst/>
          </a:prstGeom>
        </p:spPr>
      </p:pic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0698475"/>
              </p:ext>
            </p:extLst>
          </p:nvPr>
        </p:nvGraphicFramePr>
        <p:xfrm>
          <a:off x="2057400" y="2051414"/>
          <a:ext cx="8153400" cy="4198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77025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8942831" y="414754"/>
            <a:ext cx="0" cy="424815"/>
          </a:xfrm>
          <a:custGeom>
            <a:avLst/>
            <a:gdLst/>
            <a:ahLst/>
            <a:cxnLst/>
            <a:rect l="l" t="t" r="r" b="b"/>
            <a:pathLst>
              <a:path h="424815">
                <a:moveTo>
                  <a:pt x="0" y="0"/>
                </a:moveTo>
                <a:lnTo>
                  <a:pt x="1" y="424773"/>
                </a:lnTo>
              </a:path>
            </a:pathLst>
          </a:custGeom>
          <a:ln w="12700">
            <a:solidFill>
              <a:srgbClr val="AAADB8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xfrm>
            <a:off x="11338975" y="6153403"/>
            <a:ext cx="261620" cy="19428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spc="-50" dirty="0">
                <a:latin typeface="Verdana" panose="020B0604030504040204" pitchFamily="34" charset="0"/>
                <a:ea typeface="Verdana" panose="020B0604030504040204" pitchFamily="34" charset="0"/>
              </a:rPr>
              <a:t>4</a:t>
            </a:fld>
            <a:endParaRPr spc="-5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80642C09-5D4A-48F4-9C70-8A7B32BF78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752" y="322384"/>
            <a:ext cx="2314034" cy="60955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407" y="381000"/>
            <a:ext cx="1752600" cy="500672"/>
          </a:xfrm>
          <a:prstGeom prst="rect">
            <a:avLst/>
          </a:prstGeom>
        </p:spPr>
      </p:pic>
      <p:sp>
        <p:nvSpPr>
          <p:cNvPr id="13" name="Line 1557"/>
          <p:cNvSpPr>
            <a:spLocks noChangeShapeType="1"/>
          </p:cNvSpPr>
          <p:nvPr/>
        </p:nvSpPr>
        <p:spPr bwMode="auto">
          <a:xfrm>
            <a:off x="2982914" y="60420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Line 1558"/>
          <p:cNvSpPr>
            <a:spLocks noChangeShapeType="1"/>
          </p:cNvSpPr>
          <p:nvPr/>
        </p:nvSpPr>
        <p:spPr bwMode="auto">
          <a:xfrm>
            <a:off x="2982914" y="60420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Line 1561"/>
          <p:cNvSpPr>
            <a:spLocks noChangeShapeType="1"/>
          </p:cNvSpPr>
          <p:nvPr/>
        </p:nvSpPr>
        <p:spPr bwMode="auto">
          <a:xfrm>
            <a:off x="2770189" y="62039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Line 1562"/>
          <p:cNvSpPr>
            <a:spLocks noChangeShapeType="1"/>
          </p:cNvSpPr>
          <p:nvPr/>
        </p:nvSpPr>
        <p:spPr bwMode="auto">
          <a:xfrm>
            <a:off x="2770189" y="62039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8" name="Line 1565"/>
          <p:cNvSpPr>
            <a:spLocks noChangeShapeType="1"/>
          </p:cNvSpPr>
          <p:nvPr/>
        </p:nvSpPr>
        <p:spPr bwMode="auto">
          <a:xfrm>
            <a:off x="2757489" y="6118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9" name="Line 1566"/>
          <p:cNvSpPr>
            <a:spLocks noChangeShapeType="1"/>
          </p:cNvSpPr>
          <p:nvPr/>
        </p:nvSpPr>
        <p:spPr bwMode="auto">
          <a:xfrm>
            <a:off x="2757489" y="6118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0" name="Line 1568"/>
          <p:cNvSpPr>
            <a:spLocks noChangeShapeType="1"/>
          </p:cNvSpPr>
          <p:nvPr/>
        </p:nvSpPr>
        <p:spPr bwMode="auto">
          <a:xfrm>
            <a:off x="2747964" y="60515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1" name="Line 1569"/>
          <p:cNvSpPr>
            <a:spLocks noChangeShapeType="1"/>
          </p:cNvSpPr>
          <p:nvPr/>
        </p:nvSpPr>
        <p:spPr bwMode="auto">
          <a:xfrm>
            <a:off x="2747964" y="60515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2" name="Line 1571"/>
          <p:cNvSpPr>
            <a:spLocks noChangeShapeType="1"/>
          </p:cNvSpPr>
          <p:nvPr/>
        </p:nvSpPr>
        <p:spPr bwMode="auto">
          <a:xfrm>
            <a:off x="2767014" y="60515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3" name="Line 1572"/>
          <p:cNvSpPr>
            <a:spLocks noChangeShapeType="1"/>
          </p:cNvSpPr>
          <p:nvPr/>
        </p:nvSpPr>
        <p:spPr bwMode="auto">
          <a:xfrm>
            <a:off x="2767014" y="60515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4" name="Line 1574"/>
          <p:cNvSpPr>
            <a:spLocks noChangeShapeType="1"/>
          </p:cNvSpPr>
          <p:nvPr/>
        </p:nvSpPr>
        <p:spPr bwMode="auto">
          <a:xfrm>
            <a:off x="2757489" y="60579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5" name="Line 1575"/>
          <p:cNvSpPr>
            <a:spLocks noChangeShapeType="1"/>
          </p:cNvSpPr>
          <p:nvPr/>
        </p:nvSpPr>
        <p:spPr bwMode="auto">
          <a:xfrm>
            <a:off x="2757489" y="60579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6" name="Line 1598"/>
          <p:cNvSpPr>
            <a:spLocks noChangeShapeType="1"/>
          </p:cNvSpPr>
          <p:nvPr/>
        </p:nvSpPr>
        <p:spPr bwMode="auto">
          <a:xfrm>
            <a:off x="5938839" y="627697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7" name="Line 1599"/>
          <p:cNvSpPr>
            <a:spLocks noChangeShapeType="1"/>
          </p:cNvSpPr>
          <p:nvPr/>
        </p:nvSpPr>
        <p:spPr bwMode="auto">
          <a:xfrm>
            <a:off x="5938839" y="627697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8" name="Line 1600"/>
          <p:cNvSpPr>
            <a:spLocks noChangeShapeType="1"/>
          </p:cNvSpPr>
          <p:nvPr/>
        </p:nvSpPr>
        <p:spPr bwMode="auto">
          <a:xfrm>
            <a:off x="5926139" y="61912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9" name="Line 1601"/>
          <p:cNvSpPr>
            <a:spLocks noChangeShapeType="1"/>
          </p:cNvSpPr>
          <p:nvPr/>
        </p:nvSpPr>
        <p:spPr bwMode="auto">
          <a:xfrm>
            <a:off x="5926139" y="61912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0" name="Line 1602"/>
          <p:cNvSpPr>
            <a:spLocks noChangeShapeType="1"/>
          </p:cNvSpPr>
          <p:nvPr/>
        </p:nvSpPr>
        <p:spPr bwMode="auto">
          <a:xfrm>
            <a:off x="5913439" y="612457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1" name="Line 1603"/>
          <p:cNvSpPr>
            <a:spLocks noChangeShapeType="1"/>
          </p:cNvSpPr>
          <p:nvPr/>
        </p:nvSpPr>
        <p:spPr bwMode="auto">
          <a:xfrm>
            <a:off x="5913439" y="612457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2" name="Line 1612"/>
          <p:cNvSpPr>
            <a:spLocks noChangeShapeType="1"/>
          </p:cNvSpPr>
          <p:nvPr/>
        </p:nvSpPr>
        <p:spPr bwMode="auto">
          <a:xfrm>
            <a:off x="4783139" y="6186489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3" name="Line 1613"/>
          <p:cNvSpPr>
            <a:spLocks noChangeShapeType="1"/>
          </p:cNvSpPr>
          <p:nvPr/>
        </p:nvSpPr>
        <p:spPr bwMode="auto">
          <a:xfrm>
            <a:off x="4783139" y="6186489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4" name="Line 1616"/>
          <p:cNvSpPr>
            <a:spLocks noChangeShapeType="1"/>
          </p:cNvSpPr>
          <p:nvPr/>
        </p:nvSpPr>
        <p:spPr bwMode="auto">
          <a:xfrm>
            <a:off x="4570414" y="6348414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5" name="Line 1617"/>
          <p:cNvSpPr>
            <a:spLocks noChangeShapeType="1"/>
          </p:cNvSpPr>
          <p:nvPr/>
        </p:nvSpPr>
        <p:spPr bwMode="auto">
          <a:xfrm>
            <a:off x="4570414" y="6348414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6" name="Line 1620"/>
          <p:cNvSpPr>
            <a:spLocks noChangeShapeType="1"/>
          </p:cNvSpPr>
          <p:nvPr/>
        </p:nvSpPr>
        <p:spPr bwMode="auto">
          <a:xfrm>
            <a:off x="4557714" y="6262689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7" name="Line 1621"/>
          <p:cNvSpPr>
            <a:spLocks noChangeShapeType="1"/>
          </p:cNvSpPr>
          <p:nvPr/>
        </p:nvSpPr>
        <p:spPr bwMode="auto">
          <a:xfrm>
            <a:off x="4557714" y="6262689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Line 1623"/>
          <p:cNvSpPr>
            <a:spLocks noChangeShapeType="1"/>
          </p:cNvSpPr>
          <p:nvPr/>
        </p:nvSpPr>
        <p:spPr bwMode="auto">
          <a:xfrm>
            <a:off x="4548189" y="6196014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9" name="Line 1624"/>
          <p:cNvSpPr>
            <a:spLocks noChangeShapeType="1"/>
          </p:cNvSpPr>
          <p:nvPr/>
        </p:nvSpPr>
        <p:spPr bwMode="auto">
          <a:xfrm>
            <a:off x="4548189" y="6196014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0" name="Line 1626"/>
          <p:cNvSpPr>
            <a:spLocks noChangeShapeType="1"/>
          </p:cNvSpPr>
          <p:nvPr/>
        </p:nvSpPr>
        <p:spPr bwMode="auto">
          <a:xfrm>
            <a:off x="4567239" y="6196014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Line 1627"/>
          <p:cNvSpPr>
            <a:spLocks noChangeShapeType="1"/>
          </p:cNvSpPr>
          <p:nvPr/>
        </p:nvSpPr>
        <p:spPr bwMode="auto">
          <a:xfrm>
            <a:off x="4567239" y="6196014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2" name="Line 1629"/>
          <p:cNvSpPr>
            <a:spLocks noChangeShapeType="1"/>
          </p:cNvSpPr>
          <p:nvPr/>
        </p:nvSpPr>
        <p:spPr bwMode="auto">
          <a:xfrm>
            <a:off x="4557714" y="6202364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3" name="Line 1630"/>
          <p:cNvSpPr>
            <a:spLocks noChangeShapeType="1"/>
          </p:cNvSpPr>
          <p:nvPr/>
        </p:nvSpPr>
        <p:spPr bwMode="auto">
          <a:xfrm>
            <a:off x="4557714" y="6202364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6" name="object 5"/>
          <p:cNvSpPr txBox="1">
            <a:spLocks noGrp="1"/>
          </p:cNvSpPr>
          <p:nvPr>
            <p:ph type="title"/>
          </p:nvPr>
        </p:nvSpPr>
        <p:spPr>
          <a:xfrm>
            <a:off x="304800" y="259080"/>
            <a:ext cx="6378687" cy="1256754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 marR="5080" algn="ctr">
              <a:lnSpc>
                <a:spcPts val="3120"/>
              </a:lnSpc>
              <a:spcBef>
                <a:spcPts val="500"/>
              </a:spcBef>
            </a:pPr>
            <a:r>
              <a:rPr lang="ru-RU" sz="3000" dirty="0">
                <a:solidFill>
                  <a:srgbClr val="2D39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Способ подачи документов, %</a:t>
            </a:r>
            <a:r>
              <a:rPr lang="en-US" sz="3000" dirty="0">
                <a:solidFill>
                  <a:srgbClr val="2D39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3000" dirty="0">
                <a:solidFill>
                  <a:srgbClr val="2D396B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endParaRPr sz="3000" dirty="0">
              <a:solidFill>
                <a:srgbClr val="2D396B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47" name="Диаграмма 46">
            <a:extLst>
              <a:ext uri="{FF2B5EF4-FFF2-40B4-BE49-F238E27FC236}">
                <a16:creationId xmlns:a16="http://schemas.microsoft.com/office/drawing/2014/main" id="{BE33BC5E-90A0-EAB1-8538-7A4865C6B2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2560029"/>
              </p:ext>
            </p:extLst>
          </p:nvPr>
        </p:nvGraphicFramePr>
        <p:xfrm>
          <a:off x="533400" y="1078465"/>
          <a:ext cx="11353800" cy="5567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8520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14800" y="2362200"/>
            <a:ext cx="4536057" cy="120353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 algn="ctr">
              <a:lnSpc>
                <a:spcPts val="4390"/>
              </a:lnSpc>
              <a:spcBef>
                <a:spcPts val="585"/>
              </a:spcBef>
            </a:pPr>
            <a:r>
              <a:rPr lang="ru-RU" spc="80" dirty="0">
                <a:solidFill>
                  <a:srgbClr val="2D39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Спасибо</a:t>
            </a:r>
            <a:br>
              <a:rPr lang="ru-RU" spc="80" dirty="0">
                <a:solidFill>
                  <a:srgbClr val="2D396B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ru-RU" spc="80" dirty="0">
                <a:solidFill>
                  <a:srgbClr val="2D39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 внимание!</a:t>
            </a:r>
            <a:endParaRPr spc="-95" dirty="0">
              <a:solidFill>
                <a:srgbClr val="2D396B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1230" y="5181600"/>
            <a:ext cx="4540370" cy="14439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15"/>
              </a:spcBef>
            </a:pPr>
            <a:r>
              <a:rPr lang="ru-RU" sz="1600" spc="60" dirty="0">
                <a:solidFill>
                  <a:srgbClr val="2D396B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Докладчик</a:t>
            </a:r>
            <a:r>
              <a:rPr sz="1600" spc="60" dirty="0">
                <a:solidFill>
                  <a:srgbClr val="2D396B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:</a:t>
            </a:r>
            <a:r>
              <a:rPr lang="ru-RU" sz="1600" spc="60" dirty="0">
                <a:solidFill>
                  <a:srgbClr val="2D396B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 начальник управления профориентации, довузовского образования  и набора студентов УГГУ                                   О.В. Гензель</a:t>
            </a:r>
            <a:endParaRPr sz="1600" dirty="0">
              <a:solidFill>
                <a:srgbClr val="2D396B"/>
              </a:solidFill>
              <a:latin typeface="Verdana" panose="020B0604030504040204" pitchFamily="34" charset="0"/>
              <a:ea typeface="Verdana" panose="020B0604030504040204" pitchFamily="34" charset="0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00" dirty="0">
              <a:solidFill>
                <a:srgbClr val="2D396B"/>
              </a:solidFill>
              <a:latin typeface="Verdana" panose="020B0604030504040204" pitchFamily="34" charset="0"/>
              <a:ea typeface="Verdana" panose="020B0604030504040204" pitchFamily="34" charset="0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ru-RU" sz="1400" spc="35" dirty="0" smtClean="0">
                <a:solidFill>
                  <a:srgbClr val="2D396B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14</a:t>
            </a:r>
            <a:r>
              <a:rPr lang="ru-RU" sz="1400" spc="35" dirty="0" smtClean="0">
                <a:solidFill>
                  <a:srgbClr val="2D396B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 мая 2025 </a:t>
            </a:r>
            <a:r>
              <a:rPr lang="ru-RU" sz="1400" spc="35" dirty="0">
                <a:solidFill>
                  <a:srgbClr val="2D396B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г.</a:t>
            </a:r>
            <a:endParaRPr sz="1400" dirty="0">
              <a:solidFill>
                <a:srgbClr val="2D396B"/>
              </a:solidFill>
              <a:latin typeface="Verdana" panose="020B0604030504040204" pitchFamily="34" charset="0"/>
              <a:ea typeface="Verdana" panose="020B0604030504040204" pitchFamily="34" charset="0"/>
              <a:cs typeface="Tahoma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F84E3CB-0C9E-4337-B43D-767DB73CDDE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81000"/>
            <a:ext cx="3352800" cy="88317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9261" y="470761"/>
            <a:ext cx="2463139" cy="703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386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1334</TotalTime>
  <Words>89</Words>
  <Application>Microsoft Office PowerPoint</Application>
  <PresentationFormat>Широкоэкранный</PresentationFormat>
  <Paragraphs>24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Calibri</vt:lpstr>
      <vt:lpstr>Tahoma</vt:lpstr>
      <vt:lpstr>Verdana</vt:lpstr>
      <vt:lpstr>Office Theme</vt:lpstr>
      <vt:lpstr>Организация целевого обучения в 2025 году: направления подготовки, детализация целевой квоты </vt:lpstr>
      <vt:lpstr>Статистика целевого набора: направления подготовки, %</vt:lpstr>
      <vt:lpstr>Статистика целевого набора: детализация целевой квоты, мест</vt:lpstr>
      <vt:lpstr>Способ подачи документов, % 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доклада и требования к презентации  университета</dc:title>
  <dc:creator>Сергей Зверев</dc:creator>
  <cp:lastModifiedBy>User</cp:lastModifiedBy>
  <cp:revision>120</cp:revision>
  <cp:lastPrinted>2023-09-29T07:42:59Z</cp:lastPrinted>
  <dcterms:created xsi:type="dcterms:W3CDTF">2022-10-13T15:52:47Z</dcterms:created>
  <dcterms:modified xsi:type="dcterms:W3CDTF">2025-05-13T09:54:15Z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2022-10-13T00:00:00Z</vt:filetime>
  </property>
  <property fmtid="{D5CDD505-2E9C-101B-9397-08002B2CF9AE}" pid="3" name="LastSaved">
    <vt:filetime>2022-10-13T00:00:00Z</vt:filetime>
  </property>
</Properties>
</file>